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60" r:id="rId4"/>
    <p:sldId id="361" r:id="rId5"/>
    <p:sldId id="362" r:id="rId6"/>
    <p:sldId id="364" r:id="rId7"/>
    <p:sldId id="370" r:id="rId8"/>
    <p:sldId id="365" r:id="rId9"/>
    <p:sldId id="366" r:id="rId10"/>
    <p:sldId id="367" r:id="rId11"/>
    <p:sldId id="368" r:id="rId12"/>
    <p:sldId id="369" r:id="rId13"/>
    <p:sldId id="363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14/05/2020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3684065" y="3616524"/>
            <a:ext cx="5310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Thevenin's Theorem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r>
              <a:rPr lang="en-US" b="1" dirty="0"/>
              <a:t>Calculate </a:t>
            </a:r>
            <a:r>
              <a:rPr lang="en-US" b="1" dirty="0" err="1">
                <a:solidFill>
                  <a:srgbClr val="C00000"/>
                </a:solidFill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</a:rPr>
              <a:t>Th</a:t>
            </a:r>
            <a:r>
              <a:rPr lang="en-US" b="1" dirty="0"/>
              <a:t> by first returning all sources to their original position and finding the open-circuit voltage between the marked terminals.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D6520-5193-4DC8-A3AD-A82E282E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09850"/>
            <a:ext cx="55508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3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r>
              <a:rPr lang="en-US" b="1" dirty="0"/>
              <a:t>Calculate </a:t>
            </a:r>
            <a:r>
              <a:rPr lang="en-US" b="1" dirty="0" err="1">
                <a:solidFill>
                  <a:srgbClr val="C00000"/>
                </a:solidFill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</a:rPr>
              <a:t>Th</a:t>
            </a:r>
            <a:r>
              <a:rPr lang="en-US" b="1" dirty="0"/>
              <a:t> by first returning all sources to their original position and finding the open-circuit voltage between the marked terminals.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944C0D-282E-4D02-99F3-B24AD5D2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09850"/>
            <a:ext cx="5550874" cy="33832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35D389-62DB-442E-BD9F-5B95773D8EA9}"/>
              </a:ext>
            </a:extLst>
          </p:cNvPr>
          <p:cNvSpPr/>
          <p:nvPr/>
        </p:nvSpPr>
        <p:spPr>
          <a:xfrm>
            <a:off x="545127" y="26289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Times-Roman"/>
              </a:rPr>
              <a:t>For this case, the open circuit voltage </a:t>
            </a:r>
            <a:r>
              <a:rPr lang="en-US" b="1" i="1" dirty="0" err="1">
                <a:solidFill>
                  <a:srgbClr val="C00000"/>
                </a:solidFill>
                <a:latin typeface="Times-Italic"/>
              </a:rPr>
              <a:t>E</a:t>
            </a:r>
            <a:r>
              <a:rPr lang="en-US" b="1" i="1" baseline="-25000" dirty="0" err="1">
                <a:solidFill>
                  <a:srgbClr val="C00000"/>
                </a:solidFill>
                <a:latin typeface="Times-Italic"/>
              </a:rPr>
              <a:t>Th</a:t>
            </a:r>
            <a:r>
              <a:rPr lang="en-US" i="1" dirty="0">
                <a:latin typeface="Times-Italic"/>
              </a:rPr>
              <a:t> </a:t>
            </a:r>
            <a:r>
              <a:rPr lang="en-US" dirty="0">
                <a:latin typeface="Times-Roman"/>
              </a:rPr>
              <a:t>is the same as the voltage drop across the </a:t>
            </a:r>
            <a:r>
              <a:rPr lang="en-US" b="1" dirty="0">
                <a:latin typeface="Times-Roman"/>
              </a:rPr>
              <a:t>6 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dirty="0">
                <a:latin typeface="Times-Roman"/>
              </a:rPr>
              <a:t> </a:t>
            </a:r>
            <a:r>
              <a:rPr lang="en-US" dirty="0">
                <a:latin typeface="MathematicalPi-One"/>
              </a:rPr>
              <a:t> </a:t>
            </a:r>
            <a:r>
              <a:rPr lang="en-US" dirty="0">
                <a:latin typeface="Times-Roman"/>
              </a:rPr>
              <a:t>resistor.</a:t>
            </a:r>
          </a:p>
          <a:p>
            <a:pPr algn="just"/>
            <a:r>
              <a:rPr lang="en-US" dirty="0">
                <a:latin typeface="Times-Roman"/>
              </a:rPr>
              <a:t>Applying the voltage divider rule,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897ED0-F1EB-475B-BE9E-0067FBC4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5" y="3858577"/>
            <a:ext cx="54864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ED9D1-0714-4BA1-82DE-F7CBC460A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62" y="2665613"/>
            <a:ext cx="5793288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r>
              <a:rPr lang="en-US" b="1" dirty="0"/>
              <a:t>Draw the Thevenin equivalent circuit with the portion of the circuit previously removed replaced between the terminals of the equivalent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9BD874-E39E-41F7-8B9A-9F2811AAF1B0}"/>
                  </a:ext>
                </a:extLst>
              </p:cNvPr>
              <p:cNvSpPr txBox="1"/>
              <p:nvPr/>
            </p:nvSpPr>
            <p:spPr>
              <a:xfrm>
                <a:off x="10636799" y="3958036"/>
                <a:ext cx="11299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9BD874-E39E-41F7-8B9A-9F2811AAF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799" y="3958036"/>
                <a:ext cx="1129989" cy="307777"/>
              </a:xfrm>
              <a:prstGeom prst="rect">
                <a:avLst/>
              </a:prstGeom>
              <a:blipFill>
                <a:blip r:embed="rId3"/>
                <a:stretch>
                  <a:fillRect l="-5405" r="-4865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B3213E-6388-4A57-9AEF-FF8C09E0FC28}"/>
                  </a:ext>
                </a:extLst>
              </p:cNvPr>
              <p:cNvSpPr txBox="1"/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B3213E-6388-4A57-9AEF-FF8C09E0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3F0B47-A166-4A32-BC24-FDC336049E7E}"/>
                  </a:ext>
                </a:extLst>
              </p:cNvPr>
              <p:cNvSpPr txBox="1"/>
              <p:nvPr/>
            </p:nvSpPr>
            <p:spPr>
              <a:xfrm>
                <a:off x="459745" y="4111924"/>
                <a:ext cx="4068806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3F0B47-A166-4A32-BC24-FDC33604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5" y="4111924"/>
                <a:ext cx="4068806" cy="700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C5F18FA-B2D7-423F-8A87-C5824672BEA8}"/>
              </a:ext>
            </a:extLst>
          </p:cNvPr>
          <p:cNvSpPr/>
          <p:nvPr/>
        </p:nvSpPr>
        <p:spPr>
          <a:xfrm>
            <a:off x="7557796" y="3844212"/>
            <a:ext cx="565778" cy="421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D8D32-503C-49E5-9A7F-2961D22C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807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F3B56-C5C7-403E-86B1-C586D353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80735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0EC18-988D-43B9-A03C-75399754F701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BD8FF-F3DC-418C-B66A-0673E695592E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2494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204D0-A359-44B2-8301-D4BD8292489B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EA1F8-7C73-4201-B16C-DE32AE07DDBD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85EFA-A5DF-40B2-B072-B83FD0F4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807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332A5-F382-4D0F-A5FC-3A41CF91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18395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6A5FCF-84E2-4FD8-B628-328109E53ED5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136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1D028-D76C-4186-BF3F-E04FACCA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18395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49DFE-14C7-42E7-8325-F965651A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80" y="2060904"/>
            <a:ext cx="4410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C334A8-D108-473B-9F4F-0450B988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18395" cy="320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4A10A-8EA5-4FB8-A4AE-2F0C6438DB0B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386997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09CD22-5CB5-4330-ACA4-D53F19AA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18395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AA6B1A-1EBF-4250-ABA8-4FE94B89EC9A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51557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3FB698-4919-4CCD-B677-A7CE05247B5E}"/>
              </a:ext>
            </a:extLst>
          </p:cNvPr>
          <p:cNvSpPr/>
          <p:nvPr/>
        </p:nvSpPr>
        <p:spPr>
          <a:xfrm>
            <a:off x="402455" y="903785"/>
            <a:ext cx="8714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-Bold"/>
              </a:rPr>
              <a:t>Thevenin's theorem</a:t>
            </a:r>
            <a:r>
              <a:rPr lang="en-US" b="1" dirty="0">
                <a:solidFill>
                  <a:srgbClr val="0070C0"/>
                </a:solidFill>
                <a:latin typeface="Times-Bold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-Roman"/>
              </a:rPr>
              <a:t>is probably one of the most interesting in that it permits the reduction of complex networks to a simpler form for analysis and design.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74045-25BD-419E-BB8E-35187C20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699" y="903785"/>
            <a:ext cx="2715588" cy="3858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7334E7-7F35-4D29-8498-319D22108BC0}"/>
              </a:ext>
            </a:extLst>
          </p:cNvPr>
          <p:cNvSpPr/>
          <p:nvPr/>
        </p:nvSpPr>
        <p:spPr>
          <a:xfrm>
            <a:off x="10418980" y="47627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-Roman"/>
              </a:rPr>
              <a:t>1883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F95D0-26A9-4907-AF2E-A1C266F5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53" y="3082780"/>
            <a:ext cx="3824495" cy="36640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E08189-E778-431A-A7FB-51702DD957DC}"/>
              </a:ext>
            </a:extLst>
          </p:cNvPr>
          <p:cNvSpPr/>
          <p:nvPr/>
        </p:nvSpPr>
        <p:spPr>
          <a:xfrm>
            <a:off x="402455" y="1882451"/>
            <a:ext cx="8881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9E70"/>
                </a:solidFill>
                <a:latin typeface="ItcKabel-Medium"/>
              </a:rPr>
              <a:t>Thevenin’s theorem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states that a linear two-terminal circuit can be replaced by an equivalent circuit consisting of a voltage source </a:t>
            </a:r>
            <a:r>
              <a:rPr lang="en-US" sz="2000" b="1" i="1" dirty="0" err="1">
                <a:solidFill>
                  <a:srgbClr val="C00000"/>
                </a:solidFill>
                <a:latin typeface="ItcKabel-BookItalic"/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  <a:latin typeface="ItcKabel-BookItalic"/>
              </a:rPr>
              <a:t>Th</a:t>
            </a:r>
            <a:r>
              <a:rPr lang="en-US" sz="2000" b="1" i="1" dirty="0">
                <a:solidFill>
                  <a:srgbClr val="C00000"/>
                </a:solidFill>
                <a:latin typeface="ItcKabel-BookItalic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ItcKabel-Book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in series with a resistor </a:t>
            </a:r>
            <a:r>
              <a:rPr lang="en-US" sz="2000" b="1" i="1" dirty="0" err="1">
                <a:solidFill>
                  <a:srgbClr val="C00000"/>
                </a:solidFill>
                <a:latin typeface="ItcKabel-BookItalic"/>
              </a:rPr>
              <a:t>R</a:t>
            </a:r>
            <a:r>
              <a:rPr lang="en-US" sz="2000" b="1" baseline="-25000" dirty="0" err="1">
                <a:solidFill>
                  <a:srgbClr val="C00000"/>
                </a:solidFill>
                <a:latin typeface="ItcKabel-Book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, where </a:t>
            </a:r>
            <a:r>
              <a:rPr lang="en-US" sz="2000" b="1" i="1" dirty="0" err="1">
                <a:solidFill>
                  <a:srgbClr val="C00000"/>
                </a:solidFill>
                <a:latin typeface="ItcKabel-BookItalic"/>
              </a:rPr>
              <a:t>V</a:t>
            </a:r>
            <a:r>
              <a:rPr lang="en-US" sz="2000" b="1" baseline="-25000" dirty="0" err="1">
                <a:solidFill>
                  <a:srgbClr val="C00000"/>
                </a:solidFill>
                <a:latin typeface="ItcKabel-Book"/>
              </a:rPr>
              <a:t>Th</a:t>
            </a:r>
            <a:r>
              <a:rPr lang="en-US" sz="900" dirty="0">
                <a:solidFill>
                  <a:srgbClr val="000000"/>
                </a:solidFill>
                <a:latin typeface="ItcKabel-Book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is the open-circuit voltage at the terminals and </a:t>
            </a:r>
            <a:r>
              <a:rPr lang="en-US" sz="2000" b="1" i="1" dirty="0" err="1">
                <a:solidFill>
                  <a:srgbClr val="C00000"/>
                </a:solidFill>
                <a:latin typeface="ItcKabel-BookItalic"/>
              </a:rPr>
              <a:t>R</a:t>
            </a:r>
            <a:r>
              <a:rPr lang="en-US" sz="2000" b="1" baseline="-25000" dirty="0" err="1">
                <a:solidFill>
                  <a:srgbClr val="C00000"/>
                </a:solidFill>
                <a:latin typeface="ItcKabel-Book"/>
              </a:rPr>
              <a:t>Th</a:t>
            </a:r>
            <a:r>
              <a:rPr lang="en-US" sz="900" b="1" dirty="0">
                <a:solidFill>
                  <a:srgbClr val="C00000"/>
                </a:solidFill>
                <a:latin typeface="ItcKabel-Book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ItcKabel-Book"/>
              </a:rPr>
              <a:t>is the input or equivalent resistance at the terminals when the independent sources are turned off.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31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48348C-0115-419C-8E3D-DBF6E158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18395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62F50-8809-4A30-8D44-B46DB519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985" y="1661041"/>
            <a:ext cx="3114675" cy="352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6BEF0F-7F5C-418B-9028-A890F564562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4171453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15F53-3DB9-4A13-AED1-B36FA9BF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5818395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0BAEE-BC65-4357-B392-DD36DA465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9" y="2289992"/>
            <a:ext cx="5381625" cy="466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DC8BF-07A7-461A-A40F-10B2CD3E024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282506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2" y="764913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050DD-3936-433D-AA57-A3C6A04E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62" y="2665613"/>
            <a:ext cx="5793288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/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/>
              <p:nvPr/>
            </p:nvSpPr>
            <p:spPr>
              <a:xfrm>
                <a:off x="459745" y="4111924"/>
                <a:ext cx="3770648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5" y="4111924"/>
                <a:ext cx="3770648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63A0BC-10D4-4B92-A301-9030FA8BF993}"/>
                  </a:ext>
                </a:extLst>
              </p:cNvPr>
              <p:cNvSpPr txBox="1"/>
              <p:nvPr/>
            </p:nvSpPr>
            <p:spPr>
              <a:xfrm>
                <a:off x="10636799" y="3958036"/>
                <a:ext cx="1349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63A0BC-10D4-4B92-A301-9030FA8B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799" y="3958036"/>
                <a:ext cx="1349857" cy="369332"/>
              </a:xfrm>
              <a:prstGeom prst="rect">
                <a:avLst/>
              </a:prstGeom>
              <a:blipFill>
                <a:blip r:embed="rId5"/>
                <a:stretch>
                  <a:fillRect l="-4977" r="-543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37A063-7E86-45D9-86C6-F6633C38880E}"/>
                  </a:ext>
                </a:extLst>
              </p:cNvPr>
              <p:cNvSpPr txBox="1"/>
              <p:nvPr/>
            </p:nvSpPr>
            <p:spPr>
              <a:xfrm>
                <a:off x="7476831" y="2392282"/>
                <a:ext cx="13444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37A063-7E86-45D9-86C6-F6633C388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31" y="2392282"/>
                <a:ext cx="1344471" cy="369332"/>
              </a:xfrm>
              <a:prstGeom prst="rect">
                <a:avLst/>
              </a:prstGeom>
              <a:blipFill>
                <a:blip r:embed="rId6"/>
                <a:stretch>
                  <a:fillRect l="-5000" r="-5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9B2320-B41F-486F-AEBF-9EC383C52931}"/>
              </a:ext>
            </a:extLst>
          </p:cNvPr>
          <p:cNvSpPr/>
          <p:nvPr/>
        </p:nvSpPr>
        <p:spPr>
          <a:xfrm>
            <a:off x="7411287" y="3134160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3D897F-0F4A-461B-AEE3-FED385E9CB6C}"/>
              </a:ext>
            </a:extLst>
          </p:cNvPr>
          <p:cNvSpPr/>
          <p:nvPr/>
        </p:nvSpPr>
        <p:spPr>
          <a:xfrm>
            <a:off x="5175050" y="3958036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F22D4-E74C-407B-917E-F2DB2881F858}"/>
              </a:ext>
            </a:extLst>
          </p:cNvPr>
          <p:cNvSpPr/>
          <p:nvPr/>
        </p:nvSpPr>
        <p:spPr>
          <a:xfrm>
            <a:off x="7563687" y="3930379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2C396-F58C-4FBE-9B3B-39EA13475309}"/>
                  </a:ext>
                </a:extLst>
              </p:cNvPr>
              <p:cNvSpPr txBox="1"/>
              <p:nvPr/>
            </p:nvSpPr>
            <p:spPr>
              <a:xfrm>
                <a:off x="5588041" y="3588704"/>
                <a:ext cx="1493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2C396-F58C-4FBE-9B3B-39EA1347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41" y="3588704"/>
                <a:ext cx="1493614" cy="369332"/>
              </a:xfrm>
              <a:prstGeom prst="rect">
                <a:avLst/>
              </a:prstGeom>
              <a:blipFill>
                <a:blip r:embed="rId7"/>
                <a:stretch>
                  <a:fillRect l="-4490" r="-367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6C4CFCB-BDDE-45B3-B0E5-A15BCB8DB50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415418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7FE73-C896-424B-8081-6FCB2A11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45" y="1828800"/>
            <a:ext cx="6783355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8CF052-2225-410F-8497-80A266DC0F8D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242938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2F09E-62EE-4BE5-BA3C-7DB9A1A4A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8"/>
          <a:stretch/>
        </p:blipFill>
        <p:spPr>
          <a:xfrm>
            <a:off x="5620137" y="1903448"/>
            <a:ext cx="6571864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350068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6CE30-8049-4609-814D-A77E081FB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6"/>
          <a:stretch/>
        </p:blipFill>
        <p:spPr>
          <a:xfrm>
            <a:off x="5613919" y="1903445"/>
            <a:ext cx="6578081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BAD826-58A9-4F92-B8DF-6E370C22C163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53927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AB271-FA2E-45C3-A4B4-27663C907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2"/>
          <a:stretch/>
        </p:blipFill>
        <p:spPr>
          <a:xfrm>
            <a:off x="5617031" y="1903441"/>
            <a:ext cx="6574970" cy="320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22FCE3-B5A8-48B6-B2B8-31995CF0DA7A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267387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EACB0-F2FB-4FA2-AE7D-DCAA1542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2"/>
          <a:stretch/>
        </p:blipFill>
        <p:spPr>
          <a:xfrm>
            <a:off x="5617027" y="1903448"/>
            <a:ext cx="6574973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DC7C1C-9D94-4611-B576-A35FD0B92262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3081107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F5A97E-7F4A-49CA-8A8E-EAF49379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74" y="1842760"/>
            <a:ext cx="3730871" cy="3029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CFA44-39F5-4AC6-9F9E-B279F4AE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2"/>
          <a:stretch/>
        </p:blipFill>
        <p:spPr>
          <a:xfrm>
            <a:off x="5617027" y="1903448"/>
            <a:ext cx="6574973" cy="32004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771683B-109B-409C-B113-D8BAFBCECFC0}"/>
              </a:ext>
            </a:extLst>
          </p:cNvPr>
          <p:cNvSpPr/>
          <p:nvPr/>
        </p:nvSpPr>
        <p:spPr>
          <a:xfrm>
            <a:off x="4730620" y="3200400"/>
            <a:ext cx="783772" cy="5411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F89E0-5A41-4CFF-BC0A-0D99A0B1B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79" y="5187723"/>
            <a:ext cx="5610225" cy="8858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13850-49D8-485E-9516-F0A3424658CB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2990663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A5B24-6778-4471-B723-14C9A5018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6"/>
          <a:stretch/>
        </p:blipFill>
        <p:spPr>
          <a:xfrm>
            <a:off x="5613919" y="1903448"/>
            <a:ext cx="6578082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2793D8-8EEC-41C4-8406-74E34AB6F082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23701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E53D0-CA0A-49D9-9470-B0570D5C24D5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1EDDD3-C948-4998-8056-B0A0E9072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083"/>
          <a:stretch/>
        </p:blipFill>
        <p:spPr>
          <a:xfrm>
            <a:off x="219075" y="1391647"/>
            <a:ext cx="6619875" cy="43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21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B4AFC-47D8-4AA2-A213-694F08DCBE67}"/>
              </a:ext>
            </a:extLst>
          </p:cNvPr>
          <p:cNvSpPr/>
          <p:nvPr/>
        </p:nvSpPr>
        <p:spPr>
          <a:xfrm>
            <a:off x="571990" y="21540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Applying the voltage divider rule,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23198C-392C-47FE-8722-EE782935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6"/>
          <a:stretch/>
        </p:blipFill>
        <p:spPr>
          <a:xfrm>
            <a:off x="5613919" y="1903448"/>
            <a:ext cx="6578082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36E375-A753-4D12-A6BD-E0C18DA1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3" y="2782669"/>
            <a:ext cx="5203126" cy="8848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87AB52-0860-4E7F-9D35-68C2814DD269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</p:spTree>
    <p:extLst>
      <p:ext uri="{BB962C8B-B14F-4D97-AF65-F5344CB8AC3E}">
        <p14:creationId xmlns:p14="http://schemas.microsoft.com/office/powerpoint/2010/main" val="292599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/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/>
              <p:nvPr/>
            </p:nvSpPr>
            <p:spPr>
              <a:xfrm>
                <a:off x="459745" y="4111924"/>
                <a:ext cx="4665123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𝟖𝟖𝟗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5" y="4111924"/>
                <a:ext cx="4665123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F3D897F-0F4A-461B-AEE3-FED385E9CB6C}"/>
              </a:ext>
            </a:extLst>
          </p:cNvPr>
          <p:cNvSpPr/>
          <p:nvPr/>
        </p:nvSpPr>
        <p:spPr>
          <a:xfrm>
            <a:off x="5175050" y="3958036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6ABB73-982D-4B57-83A6-27DC86EF0C7A}"/>
              </a:ext>
            </a:extLst>
          </p:cNvPr>
          <p:cNvSpPr/>
          <p:nvPr/>
        </p:nvSpPr>
        <p:spPr>
          <a:xfrm>
            <a:off x="562381" y="764913"/>
            <a:ext cx="1115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3 </a:t>
            </a:r>
            <a:r>
              <a:rPr lang="en-US" b="1" i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 resistor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22399-3B4C-4536-B9F6-6F5892D8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908" y="1644134"/>
            <a:ext cx="510979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43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610E6-F2E4-4152-8822-DF56A933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391647"/>
            <a:ext cx="11430000" cy="4365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DC616-04AB-498A-A11D-8899971C517E}"/>
                  </a:ext>
                </a:extLst>
              </p:cNvPr>
              <p:cNvSpPr txBox="1"/>
              <p:nvPr/>
            </p:nvSpPr>
            <p:spPr>
              <a:xfrm>
                <a:off x="5400675" y="5614987"/>
                <a:ext cx="1973104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DC616-04AB-498A-A11D-8899971C5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5614987"/>
                <a:ext cx="1973104" cy="753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84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E7E3B-B442-4AA9-B9EE-9FBE3E69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5"/>
          <a:stretch/>
        </p:blipFill>
        <p:spPr>
          <a:xfrm>
            <a:off x="6095999" y="2611582"/>
            <a:ext cx="5143501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2A40A-FA1F-4ED0-9E6C-50F6A9A76231}"/>
                  </a:ext>
                </a:extLst>
              </p:cNvPr>
              <p:cNvSpPr txBox="1"/>
              <p:nvPr/>
            </p:nvSpPr>
            <p:spPr>
              <a:xfrm>
                <a:off x="11175247" y="4073282"/>
                <a:ext cx="1016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2A40A-FA1F-4ED0-9E6C-50F6A9A7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47" y="4073282"/>
                <a:ext cx="1016753" cy="276999"/>
              </a:xfrm>
              <a:prstGeom prst="rect">
                <a:avLst/>
              </a:prstGeom>
              <a:blipFill>
                <a:blip r:embed="rId3"/>
                <a:stretch>
                  <a:fillRect l="-4790" r="-53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69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1:- </a:t>
            </a:r>
            <a:r>
              <a:rPr lang="en-US" b="1" dirty="0"/>
              <a:t>Remove that portion of the network where the Thevenin equivalent circuit is found. In Figure below, this requires that the load resistor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baseline="-25000" dirty="0">
                <a:solidFill>
                  <a:srgbClr val="C00000"/>
                </a:solidFill>
              </a:rPr>
              <a:t>L</a:t>
            </a:r>
            <a:r>
              <a:rPr lang="en-US" b="1" dirty="0"/>
              <a:t> be temporarily removed from the network.</a:t>
            </a:r>
            <a:r>
              <a:rPr lang="en-US" b="1" dirty="0">
                <a:solidFill>
                  <a:srgbClr val="0066FF"/>
                </a:solidFill>
                <a:latin typeface="Univers-Bold"/>
              </a:rPr>
              <a:t> 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CAAA8-5C30-4164-9808-6486097C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5"/>
          <a:stretch/>
        </p:blipFill>
        <p:spPr>
          <a:xfrm>
            <a:off x="6095999" y="2611582"/>
            <a:ext cx="5143501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218321-84D6-45BA-B2CB-17D66C4193F1}"/>
                  </a:ext>
                </a:extLst>
              </p:cNvPr>
              <p:cNvSpPr txBox="1"/>
              <p:nvPr/>
            </p:nvSpPr>
            <p:spPr>
              <a:xfrm>
                <a:off x="11175247" y="4073282"/>
                <a:ext cx="1016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218321-84D6-45BA-B2CB-17D66C419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47" y="4073282"/>
                <a:ext cx="1016753" cy="276999"/>
              </a:xfrm>
              <a:prstGeom prst="rect">
                <a:avLst/>
              </a:prstGeom>
              <a:blipFill>
                <a:blip r:embed="rId3"/>
                <a:stretch>
                  <a:fillRect l="-4790" r="-53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39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1:- </a:t>
            </a:r>
            <a:r>
              <a:rPr lang="en-US" b="1" dirty="0"/>
              <a:t>Remove that portion of the network where the Thevenin equivalent circuit is found. In Figure below, this requires that the load resistor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baseline="-25000" dirty="0">
                <a:solidFill>
                  <a:srgbClr val="C00000"/>
                </a:solidFill>
              </a:rPr>
              <a:t>L</a:t>
            </a:r>
            <a:r>
              <a:rPr lang="en-US" b="1" dirty="0"/>
              <a:t> be temporarily removed from the network.</a:t>
            </a:r>
            <a:r>
              <a:rPr lang="en-US" b="1" dirty="0">
                <a:solidFill>
                  <a:srgbClr val="0066FF"/>
                </a:solidFill>
                <a:latin typeface="Univers-Bold"/>
              </a:rPr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9E1BD-877A-47DE-8CB0-D25E5389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12312"/>
            <a:ext cx="55321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b="1" dirty="0">
                <a:solidFill>
                  <a:srgbClr val="0066FF"/>
                </a:solidFill>
                <a:latin typeface="Univers-Bold"/>
              </a:rPr>
              <a:t>Step 2:- </a:t>
            </a:r>
            <a:r>
              <a:rPr lang="en-US" b="1" dirty="0"/>
              <a:t>Mark the terminals of the remaining two-terminal network. (The importance of this step will     become obvious as we progress through some complex networks.)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77DAC-B654-447E-9321-10DE27CB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10636"/>
            <a:ext cx="55321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B228AC-48AA-42C5-874D-765DC39F4EA9}"/>
              </a:ext>
            </a:extLst>
          </p:cNvPr>
          <p:cNvSpPr/>
          <p:nvPr/>
        </p:nvSpPr>
        <p:spPr>
          <a:xfrm>
            <a:off x="459745" y="699599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673DF"/>
                </a:solidFill>
                <a:latin typeface="Univers-Bold"/>
              </a:rPr>
              <a:t>Thevenin's Theorem Procedure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345180-6FBC-482E-B1C8-0491E7E65B92}"/>
              </a:ext>
            </a:extLst>
          </p:cNvPr>
          <p:cNvSpPr/>
          <p:nvPr/>
        </p:nvSpPr>
        <p:spPr>
          <a:xfrm>
            <a:off x="459745" y="1161264"/>
            <a:ext cx="10424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Find the Thevenin equivalent circuit. Then find the current through </a:t>
            </a:r>
            <a:r>
              <a:rPr lang="en-US" b="1" i="1" dirty="0">
                <a:solidFill>
                  <a:srgbClr val="C00000"/>
                </a:solidFill>
                <a:latin typeface="Times-Italic"/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  <a:latin typeface="Times-Italic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90A26-57E9-4B41-A128-1C663817A645}"/>
              </a:ext>
            </a:extLst>
          </p:cNvPr>
          <p:cNvSpPr/>
          <p:nvPr/>
        </p:nvSpPr>
        <p:spPr>
          <a:xfrm>
            <a:off x="459745" y="1684833"/>
            <a:ext cx="10149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r>
              <a:rPr lang="en-US" b="1" dirty="0"/>
              <a:t>Calculate </a:t>
            </a:r>
            <a:r>
              <a:rPr lang="en-US" b="1" dirty="0" err="1">
                <a:solidFill>
                  <a:srgbClr val="C00000"/>
                </a:solidFill>
              </a:rPr>
              <a:t>R</a:t>
            </a:r>
            <a:r>
              <a:rPr lang="en-US" b="1" baseline="-25000" dirty="0" err="1">
                <a:solidFill>
                  <a:srgbClr val="C00000"/>
                </a:solidFill>
              </a:rPr>
              <a:t>Th</a:t>
            </a:r>
            <a:r>
              <a:rPr lang="en-US" b="1" dirty="0"/>
              <a:t> by first setting all sources to zero (voltage sources are replaced by short circuits, and current sources by open circuits) and then finding the resultant resistance between the two marked terminals.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D7251-F8AA-4017-9A2A-61D25FE1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08163"/>
            <a:ext cx="553212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4A1B1-0257-4529-A6D3-8088B6889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2967037"/>
            <a:ext cx="43148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1233</Words>
  <Application>Microsoft Office PowerPoint</Application>
  <PresentationFormat>Widescreen</PresentationFormat>
  <Paragraphs>133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ItcKabel-Book</vt:lpstr>
      <vt:lpstr>ItcKabel-BookItalic</vt:lpstr>
      <vt:lpstr>ItcKabel-Medium</vt:lpstr>
      <vt:lpstr>MathematicalPi-One</vt:lpstr>
      <vt:lpstr>Times-Bold</vt:lpstr>
      <vt:lpstr>Times-Italic</vt:lpstr>
      <vt:lpstr>Times-Roman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292</cp:revision>
  <dcterms:created xsi:type="dcterms:W3CDTF">2020-03-04T10:44:15Z</dcterms:created>
  <dcterms:modified xsi:type="dcterms:W3CDTF">2020-05-14T13:51:25Z</dcterms:modified>
</cp:coreProperties>
</file>